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37"/>
  </p:notesMasterIdLst>
  <p:sldIdLst>
    <p:sldId id="256" r:id="rId2"/>
    <p:sldId id="257" r:id="rId3"/>
    <p:sldId id="313" r:id="rId4"/>
    <p:sldId id="259" r:id="rId5"/>
    <p:sldId id="260" r:id="rId6"/>
    <p:sldId id="261" r:id="rId7"/>
    <p:sldId id="262" r:id="rId8"/>
    <p:sldId id="285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263" r:id="rId21"/>
    <p:sldId id="31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1" r:id="rId30"/>
    <p:sldId id="286" r:id="rId31"/>
    <p:sldId id="287" r:id="rId32"/>
    <p:sldId id="288" r:id="rId33"/>
    <p:sldId id="289" r:id="rId34"/>
    <p:sldId id="322" r:id="rId35"/>
    <p:sldId id="32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124631-E0C4-4407-A6BA-51B03540BECB}" type="doc">
      <dgm:prSet loTypeId="urn:microsoft.com/office/officeart/2005/8/layout/hProcess9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F8EFAC2-5354-4016-8D7D-FDDEF1476D28}">
      <dgm:prSet phldrT="[Text]"/>
      <dgm:spPr/>
      <dgm:t>
        <a:bodyPr/>
        <a:lstStyle/>
        <a:p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Text Pre-processing</a:t>
          </a:r>
        </a:p>
        <a:p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- Noise Removal</a:t>
          </a:r>
        </a:p>
        <a:p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-Normalization</a:t>
          </a:r>
        </a:p>
      </dgm:t>
    </dgm:pt>
    <dgm:pt modelId="{1F4B2329-6C81-4BF8-AF6A-E2878373AC77}" type="parTrans" cxnId="{A61AB702-A49D-4A98-8B6B-C228474E98D9}">
      <dgm:prSet/>
      <dgm:spPr/>
      <dgm:t>
        <a:bodyPr/>
        <a:lstStyle/>
        <a:p>
          <a:endParaRPr lang="en-IN"/>
        </a:p>
      </dgm:t>
    </dgm:pt>
    <dgm:pt modelId="{57A59CF7-119D-4FFC-87C7-3E7A74E29C9F}" type="sibTrans" cxnId="{A61AB702-A49D-4A98-8B6B-C228474E98D9}">
      <dgm:prSet/>
      <dgm:spPr/>
      <dgm:t>
        <a:bodyPr/>
        <a:lstStyle/>
        <a:p>
          <a:endParaRPr lang="en-IN"/>
        </a:p>
      </dgm:t>
    </dgm:pt>
    <dgm:pt modelId="{D2C63D1E-2058-4DFF-9511-1F4F00DAAE88}">
      <dgm:prSet phldrT="[Text]"/>
      <dgm:spPr/>
      <dgm:t>
        <a:bodyPr/>
        <a:lstStyle/>
        <a:p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Data Exploration</a:t>
          </a:r>
        </a:p>
        <a:p>
          <a:r>
            <a:rPr lang="en-IN" dirty="0"/>
            <a:t> -  Word Cloud to Understand Frequently Used Words</a:t>
          </a:r>
        </a:p>
        <a:p>
          <a:r>
            <a:rPr lang="en-IN" dirty="0"/>
            <a:t>- Top 20 single  Words , bigram  </a:t>
          </a:r>
        </a:p>
      </dgm:t>
    </dgm:pt>
    <dgm:pt modelId="{71F60109-88F2-426F-B74B-184B773C2508}" type="parTrans" cxnId="{585175D8-FE46-484C-955A-DE6C50A611AF}">
      <dgm:prSet/>
      <dgm:spPr/>
      <dgm:t>
        <a:bodyPr/>
        <a:lstStyle/>
        <a:p>
          <a:endParaRPr lang="en-IN"/>
        </a:p>
      </dgm:t>
    </dgm:pt>
    <dgm:pt modelId="{83299733-06D6-4DBA-B4AB-8CB18558B9F2}" type="sibTrans" cxnId="{585175D8-FE46-484C-955A-DE6C50A611AF}">
      <dgm:prSet/>
      <dgm:spPr/>
      <dgm:t>
        <a:bodyPr/>
        <a:lstStyle/>
        <a:p>
          <a:endParaRPr lang="en-IN"/>
        </a:p>
      </dgm:t>
    </dgm:pt>
    <dgm:pt modelId="{D27A902B-241F-46FA-97A0-5434AFCF30A0}">
      <dgm:prSet phldrT="[Text]"/>
      <dgm:spPr/>
      <dgm:t>
        <a:bodyPr/>
        <a:lstStyle/>
        <a:p>
          <a:r>
            <a:rPr lang="en-IN" dirty="0"/>
            <a:t>Convert Text to a Vector of </a:t>
          </a:r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Word Count</a:t>
          </a:r>
        </a:p>
      </dgm:t>
    </dgm:pt>
    <dgm:pt modelId="{13B4798C-CEC7-472E-9FF8-732CBB551D36}" type="parTrans" cxnId="{17DE5277-0521-4D25-BB23-A1EE3805B9E0}">
      <dgm:prSet/>
      <dgm:spPr/>
      <dgm:t>
        <a:bodyPr/>
        <a:lstStyle/>
        <a:p>
          <a:endParaRPr lang="en-IN"/>
        </a:p>
      </dgm:t>
    </dgm:pt>
    <dgm:pt modelId="{1AA67A5F-E540-4E56-AD93-735578C0F01D}" type="sibTrans" cxnId="{17DE5277-0521-4D25-BB23-A1EE3805B9E0}">
      <dgm:prSet/>
      <dgm:spPr/>
      <dgm:t>
        <a:bodyPr/>
        <a:lstStyle/>
        <a:p>
          <a:endParaRPr lang="en-IN"/>
        </a:p>
      </dgm:t>
    </dgm:pt>
    <dgm:pt modelId="{BBC10D11-E940-417A-92F1-A8518F2A9933}">
      <dgm:prSet phldrT="[Text]"/>
      <dgm:spPr/>
      <dgm:t>
        <a:bodyPr/>
        <a:lstStyle/>
        <a:p>
          <a:r>
            <a:rPr lang="en-IN" dirty="0"/>
            <a:t>Convert Text to a vector of </a:t>
          </a:r>
          <a:r>
            <a:rPr lang="en-IN" b="1" dirty="0">
              <a:solidFill>
                <a:schemeClr val="tx1">
                  <a:lumMod val="85000"/>
                  <a:lumOff val="15000"/>
                </a:schemeClr>
              </a:solidFill>
            </a:rPr>
            <a:t>Term Frequency</a:t>
          </a:r>
        </a:p>
      </dgm:t>
    </dgm:pt>
    <dgm:pt modelId="{BD49E9AB-3EF7-4960-8CE3-B6842A37B518}" type="parTrans" cxnId="{0C9F4415-234C-4474-8725-C95FA360ED09}">
      <dgm:prSet/>
      <dgm:spPr/>
      <dgm:t>
        <a:bodyPr/>
        <a:lstStyle/>
        <a:p>
          <a:endParaRPr lang="en-IN"/>
        </a:p>
      </dgm:t>
    </dgm:pt>
    <dgm:pt modelId="{229A84B6-3ED2-4892-8402-C4C81B351E4B}" type="sibTrans" cxnId="{0C9F4415-234C-4474-8725-C95FA360ED09}">
      <dgm:prSet/>
      <dgm:spPr/>
      <dgm:t>
        <a:bodyPr/>
        <a:lstStyle/>
        <a:p>
          <a:endParaRPr lang="en-IN"/>
        </a:p>
      </dgm:t>
    </dgm:pt>
    <dgm:pt modelId="{3E631446-40A2-4B15-9C44-59C3C29264A9}">
      <dgm:prSet phldrT="[Text]" custT="1"/>
      <dgm:spPr/>
      <dgm:t>
        <a:bodyPr/>
        <a:lstStyle/>
        <a:p>
          <a:r>
            <a:rPr lang="en-IN" sz="2000" dirty="0"/>
            <a:t>Sort Terms in Descending Order Based on Term Frequencies to identify </a:t>
          </a:r>
          <a:r>
            <a:rPr lang="en-IN" sz="2000" b="1" dirty="0">
              <a:solidFill>
                <a:schemeClr val="tx1">
                  <a:lumMod val="85000"/>
                  <a:lumOff val="15000"/>
                </a:schemeClr>
              </a:solidFill>
            </a:rPr>
            <a:t>TOP </a:t>
          </a:r>
          <a:r>
            <a:rPr lang="en-IN" sz="2400" b="1" dirty="0">
              <a:solidFill>
                <a:schemeClr val="tx1">
                  <a:lumMod val="85000"/>
                  <a:lumOff val="15000"/>
                </a:schemeClr>
              </a:solidFill>
            </a:rPr>
            <a:t>10</a:t>
          </a:r>
          <a:r>
            <a:rPr lang="en-IN" sz="2000" b="1" dirty="0">
              <a:solidFill>
                <a:schemeClr val="tx1">
                  <a:lumMod val="85000"/>
                  <a:lumOff val="15000"/>
                </a:schemeClr>
              </a:solidFill>
            </a:rPr>
            <a:t> KEYWORDS</a:t>
          </a:r>
        </a:p>
      </dgm:t>
    </dgm:pt>
    <dgm:pt modelId="{A5D59BB6-23A2-4CDC-9D20-B9008C461749}" type="parTrans" cxnId="{0C09C64C-A1D3-4BEE-856E-3A84868FEAC2}">
      <dgm:prSet/>
      <dgm:spPr/>
      <dgm:t>
        <a:bodyPr/>
        <a:lstStyle/>
        <a:p>
          <a:endParaRPr lang="en-IN"/>
        </a:p>
      </dgm:t>
    </dgm:pt>
    <dgm:pt modelId="{4708C3DB-9C77-4EC7-9A06-403249AE1E84}" type="sibTrans" cxnId="{0C09C64C-A1D3-4BEE-856E-3A84868FEAC2}">
      <dgm:prSet/>
      <dgm:spPr/>
      <dgm:t>
        <a:bodyPr/>
        <a:lstStyle/>
        <a:p>
          <a:endParaRPr lang="en-IN"/>
        </a:p>
      </dgm:t>
    </dgm:pt>
    <dgm:pt modelId="{76793F99-4908-4D41-9086-D75F0A053ABB}" type="pres">
      <dgm:prSet presAssocID="{F3124631-E0C4-4407-A6BA-51B03540BECB}" presName="CompostProcess" presStyleCnt="0">
        <dgm:presLayoutVars>
          <dgm:dir/>
          <dgm:resizeHandles val="exact"/>
        </dgm:presLayoutVars>
      </dgm:prSet>
      <dgm:spPr/>
    </dgm:pt>
    <dgm:pt modelId="{D74C472E-FC71-41A4-9FDD-2869AEF7B52A}" type="pres">
      <dgm:prSet presAssocID="{F3124631-E0C4-4407-A6BA-51B03540BECB}" presName="arrow" presStyleLbl="bgShp" presStyleIdx="0" presStyleCnt="1"/>
      <dgm:spPr/>
    </dgm:pt>
    <dgm:pt modelId="{721B77E0-964E-486D-A27D-13305C84C588}" type="pres">
      <dgm:prSet presAssocID="{F3124631-E0C4-4407-A6BA-51B03540BECB}" presName="linearProcess" presStyleCnt="0"/>
      <dgm:spPr/>
    </dgm:pt>
    <dgm:pt modelId="{BBB25122-4561-4C43-825C-DFEEFBCCC91C}" type="pres">
      <dgm:prSet presAssocID="{BF8EFAC2-5354-4016-8D7D-FDDEF1476D28}" presName="textNode" presStyleLbl="node1" presStyleIdx="0" presStyleCnt="5">
        <dgm:presLayoutVars>
          <dgm:bulletEnabled val="1"/>
        </dgm:presLayoutVars>
      </dgm:prSet>
      <dgm:spPr/>
    </dgm:pt>
    <dgm:pt modelId="{965D6946-F7E4-4DC7-A130-7B22DDEEF420}" type="pres">
      <dgm:prSet presAssocID="{57A59CF7-119D-4FFC-87C7-3E7A74E29C9F}" presName="sibTrans" presStyleCnt="0"/>
      <dgm:spPr/>
    </dgm:pt>
    <dgm:pt modelId="{ED1BF3F7-D4F8-484E-83BB-05FFC498E217}" type="pres">
      <dgm:prSet presAssocID="{D2C63D1E-2058-4DFF-9511-1F4F00DAAE88}" presName="textNode" presStyleLbl="node1" presStyleIdx="1" presStyleCnt="5">
        <dgm:presLayoutVars>
          <dgm:bulletEnabled val="1"/>
        </dgm:presLayoutVars>
      </dgm:prSet>
      <dgm:spPr/>
    </dgm:pt>
    <dgm:pt modelId="{77BB2649-C315-4538-B611-6F8F2B725017}" type="pres">
      <dgm:prSet presAssocID="{83299733-06D6-4DBA-B4AB-8CB18558B9F2}" presName="sibTrans" presStyleCnt="0"/>
      <dgm:spPr/>
    </dgm:pt>
    <dgm:pt modelId="{48F2DBFC-FE0A-4C4C-8572-8B05ACDD2546}" type="pres">
      <dgm:prSet presAssocID="{D27A902B-241F-46FA-97A0-5434AFCF30A0}" presName="textNode" presStyleLbl="node1" presStyleIdx="2" presStyleCnt="5">
        <dgm:presLayoutVars>
          <dgm:bulletEnabled val="1"/>
        </dgm:presLayoutVars>
      </dgm:prSet>
      <dgm:spPr/>
    </dgm:pt>
    <dgm:pt modelId="{6C7211D1-A2EF-42C9-A7B1-F175A206AE81}" type="pres">
      <dgm:prSet presAssocID="{1AA67A5F-E540-4E56-AD93-735578C0F01D}" presName="sibTrans" presStyleCnt="0"/>
      <dgm:spPr/>
    </dgm:pt>
    <dgm:pt modelId="{6B653296-7FE6-4BC7-9724-6D69A84CC7E8}" type="pres">
      <dgm:prSet presAssocID="{BBC10D11-E940-417A-92F1-A8518F2A9933}" presName="textNode" presStyleLbl="node1" presStyleIdx="3" presStyleCnt="5">
        <dgm:presLayoutVars>
          <dgm:bulletEnabled val="1"/>
        </dgm:presLayoutVars>
      </dgm:prSet>
      <dgm:spPr/>
    </dgm:pt>
    <dgm:pt modelId="{7E7AB514-A5F9-49C7-8F11-A5DE1FD31880}" type="pres">
      <dgm:prSet presAssocID="{229A84B6-3ED2-4892-8402-C4C81B351E4B}" presName="sibTrans" presStyleCnt="0"/>
      <dgm:spPr/>
    </dgm:pt>
    <dgm:pt modelId="{FD841ADE-B1AB-43C6-AA97-441DCD2FD379}" type="pres">
      <dgm:prSet presAssocID="{3E631446-40A2-4B15-9C44-59C3C29264A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61AB702-A49D-4A98-8B6B-C228474E98D9}" srcId="{F3124631-E0C4-4407-A6BA-51B03540BECB}" destId="{BF8EFAC2-5354-4016-8D7D-FDDEF1476D28}" srcOrd="0" destOrd="0" parTransId="{1F4B2329-6C81-4BF8-AF6A-E2878373AC77}" sibTransId="{57A59CF7-119D-4FFC-87C7-3E7A74E29C9F}"/>
    <dgm:cxn modelId="{0C9F4415-234C-4474-8725-C95FA360ED09}" srcId="{F3124631-E0C4-4407-A6BA-51B03540BECB}" destId="{BBC10D11-E940-417A-92F1-A8518F2A9933}" srcOrd="3" destOrd="0" parTransId="{BD49E9AB-3EF7-4960-8CE3-B6842A37B518}" sibTransId="{229A84B6-3ED2-4892-8402-C4C81B351E4B}"/>
    <dgm:cxn modelId="{40A82638-3FB4-45B8-841F-87306BEBE4E3}" type="presOf" srcId="{F3124631-E0C4-4407-A6BA-51B03540BECB}" destId="{76793F99-4908-4D41-9086-D75F0A053ABB}" srcOrd="0" destOrd="0" presId="urn:microsoft.com/office/officeart/2005/8/layout/hProcess9"/>
    <dgm:cxn modelId="{0C09C64C-A1D3-4BEE-856E-3A84868FEAC2}" srcId="{F3124631-E0C4-4407-A6BA-51B03540BECB}" destId="{3E631446-40A2-4B15-9C44-59C3C29264A9}" srcOrd="4" destOrd="0" parTransId="{A5D59BB6-23A2-4CDC-9D20-B9008C461749}" sibTransId="{4708C3DB-9C77-4EC7-9A06-403249AE1E84}"/>
    <dgm:cxn modelId="{17DE5277-0521-4D25-BB23-A1EE3805B9E0}" srcId="{F3124631-E0C4-4407-A6BA-51B03540BECB}" destId="{D27A902B-241F-46FA-97A0-5434AFCF30A0}" srcOrd="2" destOrd="0" parTransId="{13B4798C-CEC7-472E-9FF8-732CBB551D36}" sibTransId="{1AA67A5F-E540-4E56-AD93-735578C0F01D}"/>
    <dgm:cxn modelId="{99952598-F04D-42D3-A92B-36C7BC3D1621}" type="presOf" srcId="{BF8EFAC2-5354-4016-8D7D-FDDEF1476D28}" destId="{BBB25122-4561-4C43-825C-DFEEFBCCC91C}" srcOrd="0" destOrd="0" presId="urn:microsoft.com/office/officeart/2005/8/layout/hProcess9"/>
    <dgm:cxn modelId="{F86343D0-2B82-41A5-8961-A995E15C9A0E}" type="presOf" srcId="{D27A902B-241F-46FA-97A0-5434AFCF30A0}" destId="{48F2DBFC-FE0A-4C4C-8572-8B05ACDD2546}" srcOrd="0" destOrd="0" presId="urn:microsoft.com/office/officeart/2005/8/layout/hProcess9"/>
    <dgm:cxn modelId="{585175D8-FE46-484C-955A-DE6C50A611AF}" srcId="{F3124631-E0C4-4407-A6BA-51B03540BECB}" destId="{D2C63D1E-2058-4DFF-9511-1F4F00DAAE88}" srcOrd="1" destOrd="0" parTransId="{71F60109-88F2-426F-B74B-184B773C2508}" sibTransId="{83299733-06D6-4DBA-B4AB-8CB18558B9F2}"/>
    <dgm:cxn modelId="{BEFBC7EC-1D6E-4032-A33F-349D892BAB72}" type="presOf" srcId="{3E631446-40A2-4B15-9C44-59C3C29264A9}" destId="{FD841ADE-B1AB-43C6-AA97-441DCD2FD379}" srcOrd="0" destOrd="0" presId="urn:microsoft.com/office/officeart/2005/8/layout/hProcess9"/>
    <dgm:cxn modelId="{4C0832F4-ED6B-46E7-A743-7D432461E15D}" type="presOf" srcId="{D2C63D1E-2058-4DFF-9511-1F4F00DAAE88}" destId="{ED1BF3F7-D4F8-484E-83BB-05FFC498E217}" srcOrd="0" destOrd="0" presId="urn:microsoft.com/office/officeart/2005/8/layout/hProcess9"/>
    <dgm:cxn modelId="{C234DAFB-95BF-4F31-A7E2-B96767DC6562}" type="presOf" srcId="{BBC10D11-E940-417A-92F1-A8518F2A9933}" destId="{6B653296-7FE6-4BC7-9724-6D69A84CC7E8}" srcOrd="0" destOrd="0" presId="urn:microsoft.com/office/officeart/2005/8/layout/hProcess9"/>
    <dgm:cxn modelId="{7BC1F089-7AF4-49F0-9F7F-B38F9E0FBE1A}" type="presParOf" srcId="{76793F99-4908-4D41-9086-D75F0A053ABB}" destId="{D74C472E-FC71-41A4-9FDD-2869AEF7B52A}" srcOrd="0" destOrd="0" presId="urn:microsoft.com/office/officeart/2005/8/layout/hProcess9"/>
    <dgm:cxn modelId="{AF026FA5-337E-497F-8761-B2B364C90021}" type="presParOf" srcId="{76793F99-4908-4D41-9086-D75F0A053ABB}" destId="{721B77E0-964E-486D-A27D-13305C84C588}" srcOrd="1" destOrd="0" presId="urn:microsoft.com/office/officeart/2005/8/layout/hProcess9"/>
    <dgm:cxn modelId="{99D4B437-69FF-4B7D-B62C-BF2D8FF11BF8}" type="presParOf" srcId="{721B77E0-964E-486D-A27D-13305C84C588}" destId="{BBB25122-4561-4C43-825C-DFEEFBCCC91C}" srcOrd="0" destOrd="0" presId="urn:microsoft.com/office/officeart/2005/8/layout/hProcess9"/>
    <dgm:cxn modelId="{EEA8A555-FF86-4036-AECA-F187C2D3D138}" type="presParOf" srcId="{721B77E0-964E-486D-A27D-13305C84C588}" destId="{965D6946-F7E4-4DC7-A130-7B22DDEEF420}" srcOrd="1" destOrd="0" presId="urn:microsoft.com/office/officeart/2005/8/layout/hProcess9"/>
    <dgm:cxn modelId="{771FBBD4-7B70-48EF-BBCA-BCBB054F4EA1}" type="presParOf" srcId="{721B77E0-964E-486D-A27D-13305C84C588}" destId="{ED1BF3F7-D4F8-484E-83BB-05FFC498E217}" srcOrd="2" destOrd="0" presId="urn:microsoft.com/office/officeart/2005/8/layout/hProcess9"/>
    <dgm:cxn modelId="{BCDE20B6-61A9-4163-9D5D-88EA20E6DFDF}" type="presParOf" srcId="{721B77E0-964E-486D-A27D-13305C84C588}" destId="{77BB2649-C315-4538-B611-6F8F2B725017}" srcOrd="3" destOrd="0" presId="urn:microsoft.com/office/officeart/2005/8/layout/hProcess9"/>
    <dgm:cxn modelId="{024DF713-48E8-46EE-B8BC-D936B773674A}" type="presParOf" srcId="{721B77E0-964E-486D-A27D-13305C84C588}" destId="{48F2DBFC-FE0A-4C4C-8572-8B05ACDD2546}" srcOrd="4" destOrd="0" presId="urn:microsoft.com/office/officeart/2005/8/layout/hProcess9"/>
    <dgm:cxn modelId="{386B56FA-FD0E-4DE9-B53B-ED4695F14EB1}" type="presParOf" srcId="{721B77E0-964E-486D-A27D-13305C84C588}" destId="{6C7211D1-A2EF-42C9-A7B1-F175A206AE81}" srcOrd="5" destOrd="0" presId="urn:microsoft.com/office/officeart/2005/8/layout/hProcess9"/>
    <dgm:cxn modelId="{946764AB-C9FC-4893-8035-838DCF73D50F}" type="presParOf" srcId="{721B77E0-964E-486D-A27D-13305C84C588}" destId="{6B653296-7FE6-4BC7-9724-6D69A84CC7E8}" srcOrd="6" destOrd="0" presId="urn:microsoft.com/office/officeart/2005/8/layout/hProcess9"/>
    <dgm:cxn modelId="{DE3ACDFD-130B-483A-8C81-BE33EF8ECBEB}" type="presParOf" srcId="{721B77E0-964E-486D-A27D-13305C84C588}" destId="{7E7AB514-A5F9-49C7-8F11-A5DE1FD31880}" srcOrd="7" destOrd="0" presId="urn:microsoft.com/office/officeart/2005/8/layout/hProcess9"/>
    <dgm:cxn modelId="{0D037BCB-9029-4CF3-B466-78220D8ADABD}" type="presParOf" srcId="{721B77E0-964E-486D-A27D-13305C84C588}" destId="{FD841ADE-B1AB-43C6-AA97-441DCD2FD37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C472E-FC71-41A4-9FDD-2869AEF7B52A}">
      <dsp:nvSpPr>
        <dsp:cNvPr id="0" name=""/>
        <dsp:cNvSpPr/>
      </dsp:nvSpPr>
      <dsp:spPr>
        <a:xfrm>
          <a:off x="895431" y="0"/>
          <a:ext cx="10148218" cy="5171768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BBB25122-4561-4C43-825C-DFEEFBCCC91C}">
      <dsp:nvSpPr>
        <dsp:cNvPr id="0" name=""/>
        <dsp:cNvSpPr/>
      </dsp:nvSpPr>
      <dsp:spPr>
        <a:xfrm>
          <a:off x="890" y="1551530"/>
          <a:ext cx="2263871" cy="20687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Text Pre-processing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- Noise Removal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-Normalization</a:t>
          </a:r>
        </a:p>
      </dsp:txBody>
      <dsp:txXfrm>
        <a:off x="101876" y="1652516"/>
        <a:ext cx="2061899" cy="1866735"/>
      </dsp:txXfrm>
    </dsp:sp>
    <dsp:sp modelId="{ED1BF3F7-D4F8-484E-83BB-05FFC498E217}">
      <dsp:nvSpPr>
        <dsp:cNvPr id="0" name=""/>
        <dsp:cNvSpPr/>
      </dsp:nvSpPr>
      <dsp:spPr>
        <a:xfrm>
          <a:off x="2419247" y="1551530"/>
          <a:ext cx="2263871" cy="20687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Data Exploration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-  Word Cloud to Understand Frequently Used Words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- Top 20 single  Words , bigram  </a:t>
          </a:r>
        </a:p>
      </dsp:txBody>
      <dsp:txXfrm>
        <a:off x="2520233" y="1652516"/>
        <a:ext cx="2061899" cy="1866735"/>
      </dsp:txXfrm>
    </dsp:sp>
    <dsp:sp modelId="{48F2DBFC-FE0A-4C4C-8572-8B05ACDD2546}">
      <dsp:nvSpPr>
        <dsp:cNvPr id="0" name=""/>
        <dsp:cNvSpPr/>
      </dsp:nvSpPr>
      <dsp:spPr>
        <a:xfrm>
          <a:off x="4837604" y="1551530"/>
          <a:ext cx="2263871" cy="20687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Convert Text to a Vector of </a:t>
          </a: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Word Count</a:t>
          </a:r>
        </a:p>
      </dsp:txBody>
      <dsp:txXfrm>
        <a:off x="4938590" y="1652516"/>
        <a:ext cx="2061899" cy="1866735"/>
      </dsp:txXfrm>
    </dsp:sp>
    <dsp:sp modelId="{6B653296-7FE6-4BC7-9724-6D69A84CC7E8}">
      <dsp:nvSpPr>
        <dsp:cNvPr id="0" name=""/>
        <dsp:cNvSpPr/>
      </dsp:nvSpPr>
      <dsp:spPr>
        <a:xfrm>
          <a:off x="7255961" y="1551530"/>
          <a:ext cx="2263871" cy="20687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Convert Text to a vector of </a:t>
          </a:r>
          <a:r>
            <a:rPr lang="en-IN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Term Frequency</a:t>
          </a:r>
        </a:p>
      </dsp:txBody>
      <dsp:txXfrm>
        <a:off x="7356947" y="1652516"/>
        <a:ext cx="2061899" cy="1866735"/>
      </dsp:txXfrm>
    </dsp:sp>
    <dsp:sp modelId="{FD841ADE-B1AB-43C6-AA97-441DCD2FD379}">
      <dsp:nvSpPr>
        <dsp:cNvPr id="0" name=""/>
        <dsp:cNvSpPr/>
      </dsp:nvSpPr>
      <dsp:spPr>
        <a:xfrm>
          <a:off x="9674318" y="1551530"/>
          <a:ext cx="2263871" cy="206870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Sort Terms in Descending Order Based on Term Frequencies to identify </a:t>
          </a:r>
          <a:r>
            <a:rPr lang="en-IN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TOP </a:t>
          </a:r>
          <a:r>
            <a:rPr lang="en-IN" sz="24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10</a:t>
          </a:r>
          <a:r>
            <a:rPr lang="en-IN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KEYWORDS</a:t>
          </a:r>
        </a:p>
      </dsp:txBody>
      <dsp:txXfrm>
        <a:off x="9775304" y="1652516"/>
        <a:ext cx="2061899" cy="186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6C2E7-FD59-4552-83F9-7026216F0E05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690C1-24EB-493A-9947-D2E775418B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665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125d6def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125d6def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1d963d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1d963d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1d963d7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1d963d7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119d17ee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119d17ee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11f63c21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11f63c21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1d963d7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1d963d7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11d963d71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11d963d71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125d6d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125d6d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125d6def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125d6def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11d963d7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11d963d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11f63c2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11f63c2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19d17ee4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19d17ee4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264a10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264a10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1d963d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1d963d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11d963d7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11d963d7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1d963d7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1d963d7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11d963d7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11d963d7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25d6def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25d6def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C558-53CD-4731-BBCC-61F81341C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1FE5E-9642-4ECD-B07F-9162ABB4D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6834-D8F9-4039-AFE2-57BD1A15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8295-61DC-4780-A966-02AC98C18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F4F9-F833-4843-920B-8E7F3D6D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88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8E79-FF11-42CC-92C9-3FFE4A68D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5C0E3-A5CD-45BC-AAAA-83FE02493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07D3D-6984-46B9-8A11-E00F38D6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50476-EADE-48D6-A603-5249FB87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9C54-3902-40F9-9337-59BD6A52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5327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8C493-A1DB-411F-B99E-8995BE02D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FE55F-B488-4DD2-BBC7-F7DE45DED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DB6F2-0CB7-42D2-A492-8E6411AA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2FC6-19CE-41D1-8A77-ECC863A7E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07AFC-97B3-4918-AEEA-7236418A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9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7911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1B3F-333D-4ACF-A518-079BF93C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60FE-E4CE-4889-B91F-85E11FFB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13165-22AE-4C2B-A7AC-EB831055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A3A4F-BD96-48AC-AA86-3900BEE0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2DB59-15B3-482B-BBE4-26E6255F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529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EE95-8C89-4F45-86F1-59DB32A5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EE7C9-D127-4B96-BB73-91D6EC27E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3EAF5-60DE-4C54-97DD-05E61BAA8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8CD6B-76E0-4C9A-9F5B-27A35F09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DCB1-534E-4174-BA16-323D6149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38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72B11-287B-4F54-BCDA-4871BB6F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9212-B1B8-4AC2-8744-C806FB803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04F2A-38F9-47D9-89D4-785A0B1248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D77A6-7508-447D-AA8C-5AE6B107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0045F-B85E-4FE6-84B1-83F94649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09CC0-45CC-4659-B5C1-EA1B5F33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46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8D64-F585-4D82-8EA0-4E52C074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C03DA-F81B-408A-8318-9B2DF0986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A150A-64A3-4D31-9B73-167B0F6C4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0B7B8-C981-4CCC-8036-F8E378B11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5EDC-6237-4B72-8D89-57D54F2D7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E32216-6A67-40F8-B9ED-B6224B66B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400E4-B473-492B-B002-B7E7799F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9C08D-97F6-408F-8414-5A0464EC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71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D650-EB36-4FD0-B08D-E686482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D5CE9-CE1B-4A4E-AAF8-86CF7689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C9C31-05AE-4BFB-92E0-B0CC8263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A7E9E-36BC-4032-9F70-36BEB157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74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AB828F-D4DA-40DD-809F-232BD6E8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7C035-D01B-47B4-A3AC-5C8CB1EC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8E9FC-018E-4550-BBB2-97BB123F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5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FA926-5D3F-4394-8FEE-9990B6158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C8BA-8AA1-499E-A983-8EFAE11C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028B5-245D-4965-A826-A0A50462F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D9FE1-CFD1-4E6C-8FCD-1D09BA47A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82F87-1C71-4E3D-8B75-2603A03A7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0CC65-8F6B-4C41-B509-19340689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79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BE8A-6BBC-4432-A1A2-B770DBEC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47970-EB72-458B-AF36-86E5425E4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4240D-20DC-4CC2-9338-2C5E6A4CB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6B28E-1114-46B4-9923-CDC994FA3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69D27-D988-455C-BF64-0A6E2DA0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53538-1296-4FEC-AF12-F575D750C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856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B21B4-CF9A-4C2D-96FB-29A4D147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32E5-8745-434C-85CA-D0A9DB3AB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7D318-C5A3-4083-BD07-261DBB3FB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F8C3C-FD36-4C77-B9CC-61DFEDC587B8}" type="datetimeFigureOut">
              <a:rPr lang="en-IN" smtClean="0"/>
              <a:t>30-08-2019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10018-B56C-439D-B194-DC20D601B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913A4-8178-4CE8-B564-2E5FDA447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60-1D1E-425A-9D55-98C9CE5957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20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ustantimes.com/india-news/" TargetMode="External"/><Relationship Id="rId2" Type="http://schemas.openxmlformats.org/officeDocument/2006/relationships/hyperlink" Target="https://www.cnet.com/news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cikit-learn.org/stable/modules/generated/sklearn.decomposition.LatentDirichletAllocation.html" TargetMode="External"/><Relationship Id="rId4" Type="http://schemas.openxmlformats.org/officeDocument/2006/relationships/hyperlink" Target="https://radimrehurek.com/gensim/intro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1130710" y="1112803"/>
            <a:ext cx="9573974" cy="18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5400" dirty="0">
                <a:latin typeface="Oswald"/>
                <a:ea typeface="Oswald"/>
                <a:cs typeface="Oswald"/>
                <a:sym typeface="Oswald"/>
              </a:rPr>
              <a:t>Auto-tagging online content </a:t>
            </a:r>
            <a:endParaRPr sz="5400" dirty="0">
              <a:latin typeface="Oswald"/>
              <a:ea typeface="Oswald"/>
              <a:cs typeface="Oswald"/>
              <a:sym typeface="Oswald"/>
            </a:endParaRPr>
          </a:p>
          <a:p>
            <a:pPr algn="ctr">
              <a:spcBef>
                <a:spcPts val="0"/>
              </a:spcBef>
            </a:pPr>
            <a:r>
              <a:rPr lang="en" sz="5400" dirty="0">
                <a:latin typeface="Oswald"/>
                <a:ea typeface="Oswald"/>
                <a:cs typeface="Oswald"/>
                <a:sym typeface="Oswald"/>
              </a:rPr>
              <a:t>for</a:t>
            </a:r>
            <a:endParaRPr sz="5400" dirty="0">
              <a:latin typeface="Oswald"/>
              <a:ea typeface="Oswald"/>
              <a:cs typeface="Oswald"/>
              <a:sym typeface="Oswald"/>
            </a:endParaRPr>
          </a:p>
          <a:p>
            <a:pPr algn="ctr">
              <a:spcBef>
                <a:spcPts val="0"/>
              </a:spcBef>
            </a:pPr>
            <a:r>
              <a:rPr lang="en" sz="5400" dirty="0">
                <a:latin typeface="Oswald"/>
                <a:ea typeface="Oswald"/>
                <a:cs typeface="Oswald"/>
                <a:sym typeface="Oswald"/>
              </a:rPr>
              <a:t>content market efficiency</a:t>
            </a:r>
            <a:endParaRPr sz="540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0" y="4632000"/>
            <a:ext cx="11360800" cy="222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IN" dirty="0"/>
              <a:t>Ankit Singh(2018MSBDA003)</a:t>
            </a:r>
            <a:endParaRPr lang="en" dirty="0"/>
          </a:p>
          <a:p>
            <a:pPr>
              <a:spcBef>
                <a:spcPts val="0"/>
              </a:spcBef>
            </a:pPr>
            <a:r>
              <a:rPr lang="en" dirty="0"/>
              <a:t>Arkaprabha Majumdar(2018MSBDA015)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Divya Kumari(2018MSBDA020)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2A41-A8F4-4B0E-B0BD-514DA92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E5F8DA-57B9-49D7-9AC6-FF8A7CD49D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2919" y="924232"/>
          <a:ext cx="11939081" cy="5171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99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B20F-84EE-4597-9D1E-A03B8B32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Preliminary text exploration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209E-490A-4C5C-BE5F-C264FF54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we proceed with any text pre-processing, we quickly explore the dataset in terms of :</a:t>
            </a:r>
          </a:p>
          <a:p>
            <a:r>
              <a:rPr lang="en-US" b="1" dirty="0">
                <a:solidFill>
                  <a:srgbClr val="FF0000"/>
                </a:solidFill>
              </a:rPr>
              <a:t>word counts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5CAF-1F20-4E20-BED5-5B747676B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87" y="1535551"/>
            <a:ext cx="4123789" cy="2839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EF7011-4F74-43F4-A342-9D1BDBE1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130" y="3084871"/>
            <a:ext cx="3605399" cy="34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E1CD1-4636-427A-B07C-41924EA16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27122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85B6E-BC84-4574-8B53-C87500E8F1ED}"/>
              </a:ext>
            </a:extLst>
          </p:cNvPr>
          <p:cNvSpPr/>
          <p:nvPr/>
        </p:nvSpPr>
        <p:spPr>
          <a:xfrm>
            <a:off x="610784" y="440359"/>
            <a:ext cx="3969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most common </a:t>
            </a:r>
            <a:r>
              <a:rPr lang="en-US" sz="3200" b="1" dirty="0"/>
              <a:t>words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07598-727A-4F99-B62F-7A6221C7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90" y="3953416"/>
            <a:ext cx="2514600" cy="2686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0C5581-507B-42A9-9F10-B383430EB996}"/>
              </a:ext>
            </a:extLst>
          </p:cNvPr>
          <p:cNvSpPr/>
          <p:nvPr/>
        </p:nvSpPr>
        <p:spPr>
          <a:xfrm>
            <a:off x="4888249" y="5162858"/>
            <a:ext cx="32383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most uncommon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words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D0A25-3574-46A8-9466-28BB071A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36" y="1129882"/>
            <a:ext cx="7315200" cy="28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7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AAD46-CE13-41FF-B582-208389C93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9" y="696010"/>
            <a:ext cx="6275702" cy="911441"/>
          </a:xfrm>
        </p:spPr>
        <p:txBody>
          <a:bodyPr>
            <a:normAutofit/>
          </a:bodyPr>
          <a:lstStyle/>
          <a:p>
            <a:r>
              <a:rPr lang="en-IN" b="1" u="sng" dirty="0"/>
              <a:t>PRE-PROCESSING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2A3B4A-22D0-4BE0-98B5-F9A9440FE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337" y="2296319"/>
            <a:ext cx="8315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2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9D44-2BCB-4486-A68B-72DC4336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CD15-6A14-41FE-B0A9-16C04865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When a news article is extracted from the web, it contains some information that is not useful for the classification task, such as</a:t>
            </a:r>
          </a:p>
          <a:p>
            <a:r>
              <a:rPr lang="en-US" dirty="0">
                <a:solidFill>
                  <a:srgbClr val="FF0000"/>
                </a:solidFill>
              </a:rPr>
              <a:t>Java Script functions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file routes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source tags</a:t>
            </a:r>
            <a:r>
              <a:rPr lang="en-US" dirty="0"/>
              <a:t>. Hence, a data cleaning procedure is needed to filter out such noise.</a:t>
            </a:r>
          </a:p>
          <a:p>
            <a:r>
              <a:rPr lang="en-US" dirty="0"/>
              <a:t>  first we eliminate the “SOURCE:” tag present in a large number of articles,</a:t>
            </a:r>
          </a:p>
          <a:p>
            <a:r>
              <a:rPr lang="en-US" dirty="0"/>
              <a:t> followed by the initial tags such as “NEWS /”. </a:t>
            </a:r>
          </a:p>
          <a:p>
            <a:r>
              <a:rPr lang="en-US" dirty="0"/>
              <a:t>We then eliminated certain patterns that occurred with blank text (e.g. “';// ]]]]”).</a:t>
            </a:r>
          </a:p>
          <a:p>
            <a:r>
              <a:rPr lang="en-US" dirty="0"/>
              <a:t> Subsequently, we remove all JavaScript objects and functions, by eliminating all text between brackets. </a:t>
            </a:r>
          </a:p>
          <a:p>
            <a:r>
              <a:rPr lang="en-US" dirty="0"/>
              <a:t>Finally, we filtered out unnecessary characters such as: extra white space, non-alphabetic characters, stop-words, or words that have no actual meaning in the text (</a:t>
            </a:r>
            <a:r>
              <a:rPr lang="en-US" dirty="0" err="1"/>
              <a:t>e.g.and,the,or</a:t>
            </a:r>
            <a:r>
              <a:rPr lang="en-US" dirty="0"/>
              <a:t>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54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5273-F8C9-431B-9A21-A5768A09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89" y="-172683"/>
            <a:ext cx="10515600" cy="1325563"/>
          </a:xfrm>
        </p:spPr>
        <p:txBody>
          <a:bodyPr/>
          <a:lstStyle/>
          <a:p>
            <a:r>
              <a:rPr lang="en-IN" u="sng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22F60-E139-4EBD-BF9C-9FC4251E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13" y="2613674"/>
            <a:ext cx="10515600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Stemming</a:t>
            </a:r>
            <a:r>
              <a:rPr lang="en-US" b="1" dirty="0"/>
              <a:t> - </a:t>
            </a:r>
            <a:r>
              <a:rPr lang="en-US" b="1" i="1" dirty="0"/>
              <a:t>Stemming normalizes text by removing suffixes.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Lemmatization</a:t>
            </a:r>
            <a:r>
              <a:rPr lang="en-US" dirty="0"/>
              <a:t>  - </a:t>
            </a:r>
            <a:r>
              <a:rPr lang="en-US" b="1" i="1" dirty="0"/>
              <a:t>A more advanced technique which works based  on the root of the word.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difference</a:t>
            </a:r>
            <a:r>
              <a:rPr lang="en-US" dirty="0"/>
              <a:t> : </a:t>
            </a:r>
          </a:p>
          <a:p>
            <a:pPr marL="0" indent="0">
              <a:buNone/>
            </a:pPr>
            <a:r>
              <a:rPr lang="en-US" b="1" dirty="0"/>
              <a:t>stem</a:t>
            </a:r>
            <a:r>
              <a:rPr lang="en-US" dirty="0"/>
              <a:t> might not be an actual word whereas, lemma is an actual language word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i="1" dirty="0" err="1">
                <a:latin typeface="+mj-lt"/>
              </a:rPr>
              <a:t>Eg</a:t>
            </a:r>
            <a:r>
              <a:rPr lang="en-US" sz="1600" i="1" dirty="0">
                <a:latin typeface="+mj-lt"/>
              </a:rPr>
              <a:t> : INVERSELY</a:t>
            </a:r>
          </a:p>
          <a:p>
            <a:r>
              <a:rPr lang="en-US" sz="1600" i="1" dirty="0"/>
              <a:t>OUTPUT 1=INVERS</a:t>
            </a:r>
          </a:p>
          <a:p>
            <a:r>
              <a:rPr lang="en-US" sz="1600" i="1" dirty="0"/>
              <a:t>OUTPUT: INVERSELY</a:t>
            </a:r>
          </a:p>
          <a:p>
            <a:pPr marL="0" indent="0">
              <a:buNone/>
            </a:pPr>
            <a:endParaRPr lang="en-US" i="1" dirty="0"/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2C28A6-49B9-495F-8774-5697875E2A33}"/>
              </a:ext>
            </a:extLst>
          </p:cNvPr>
          <p:cNvSpPr/>
          <p:nvPr/>
        </p:nvSpPr>
        <p:spPr>
          <a:xfrm>
            <a:off x="317089" y="1308189"/>
            <a:ext cx="9082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Handling multiple occurrences / representations of the same word is called normalization.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FE645-98AB-47AB-81EC-F7F0BF07E7D1}"/>
              </a:ext>
            </a:extLst>
          </p:cNvPr>
          <p:cNvSpPr/>
          <p:nvPr/>
        </p:nvSpPr>
        <p:spPr>
          <a:xfrm>
            <a:off x="408313" y="18328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word learn — learn, learned, learning, learner.</a:t>
            </a:r>
          </a:p>
          <a:p>
            <a:r>
              <a:rPr lang="en-US" dirty="0" err="1"/>
              <a:t>normalised</a:t>
            </a:r>
            <a:r>
              <a:rPr lang="en-US" dirty="0"/>
              <a:t> version — “learn”.</a:t>
            </a:r>
          </a:p>
        </p:txBody>
      </p:sp>
    </p:spTree>
    <p:extLst>
      <p:ext uri="{BB962C8B-B14F-4D97-AF65-F5344CB8AC3E}">
        <p14:creationId xmlns:p14="http://schemas.microsoft.com/office/powerpoint/2010/main" val="343572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3688B-0CFE-4836-9402-065EABE7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WORD CLOUD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99EA-803E-4A5E-9824-6FCAFA295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77" y="1412670"/>
            <a:ext cx="10515600" cy="4351338"/>
          </a:xfrm>
        </p:spPr>
        <p:txBody>
          <a:bodyPr/>
          <a:lstStyle/>
          <a:p>
            <a:r>
              <a:rPr lang="en-US" dirty="0"/>
              <a:t>We will now visualize the text corpus that we created after pre-processing to get insights on the most frequently used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B345F-2D83-4174-8FE2-8A089BC5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268" y="2593873"/>
            <a:ext cx="7193219" cy="37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AA01-0349-4EEC-B9FD-2D844A4E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Text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D9CFC-4AA5-42A0-A3D0-B0A7D1ED1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in the corpus needs to be converted to a format that can be interpreted by the machine learning algorithms. </a:t>
            </a:r>
          </a:p>
          <a:p>
            <a:r>
              <a:rPr lang="en-US" dirty="0"/>
              <a:t>There are 2 parts of this conversion —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Tokenisation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FF0000"/>
                </a:solidFill>
              </a:rPr>
              <a:t>Vectorisation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i="1" dirty="0" err="1"/>
              <a:t>Tokenisation</a:t>
            </a:r>
            <a:r>
              <a:rPr lang="en-US" i="1" dirty="0"/>
              <a:t> is the process of converting the continuous text into a list of words. </a:t>
            </a:r>
          </a:p>
          <a:p>
            <a:r>
              <a:rPr lang="en-US" i="1" dirty="0"/>
              <a:t>The list of words is then converted to a matrix of integers by the process of </a:t>
            </a:r>
            <a:r>
              <a:rPr lang="en-US" i="1" dirty="0" err="1"/>
              <a:t>vectorisation</a:t>
            </a:r>
            <a:r>
              <a:rPr lang="en-US" i="1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243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8972-FE04-46B1-A57F-B744C370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42" y="39636"/>
            <a:ext cx="10515600" cy="1325563"/>
          </a:xfrm>
        </p:spPr>
        <p:txBody>
          <a:bodyPr/>
          <a:lstStyle/>
          <a:p>
            <a:r>
              <a:rPr lang="en-US" b="1" dirty="0"/>
              <a:t>Creating a vector of word counts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2636-871E-492D-AC23-1714150C5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first step of conversion, we will use the </a:t>
            </a:r>
            <a:r>
              <a:rPr lang="en-US" b="1" i="1" dirty="0" err="1">
                <a:solidFill>
                  <a:srgbClr val="FF0000"/>
                </a:solidFill>
              </a:rPr>
              <a:t>CountVectoriser</a:t>
            </a:r>
            <a:r>
              <a:rPr lang="en-US" dirty="0"/>
              <a:t>  to </a:t>
            </a:r>
            <a:r>
              <a:rPr lang="en-US" dirty="0" err="1"/>
              <a:t>tokenise</a:t>
            </a:r>
            <a:r>
              <a:rPr lang="en-US" dirty="0"/>
              <a:t> the text and build a vocabulary of known words.</a:t>
            </a:r>
          </a:p>
          <a:p>
            <a:r>
              <a:rPr lang="en-IN" dirty="0" err="1"/>
              <a:t>max_freq</a:t>
            </a:r>
            <a:r>
              <a:rPr lang="en-IN" dirty="0"/>
              <a:t> , </a:t>
            </a:r>
            <a:r>
              <a:rPr lang="en-IN" dirty="0" err="1"/>
              <a:t>max_features</a:t>
            </a:r>
            <a:r>
              <a:rPr lang="en-IN" dirty="0"/>
              <a:t>, n-gram range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6CE76-82CA-4627-A3E8-3E85B348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76" y="3087637"/>
            <a:ext cx="4173024" cy="32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627CC-0D5F-4131-910B-0CDC0171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5" y="119318"/>
            <a:ext cx="5424948" cy="1325563"/>
          </a:xfrm>
        </p:spPr>
        <p:txBody>
          <a:bodyPr/>
          <a:lstStyle/>
          <a:p>
            <a:r>
              <a:rPr lang="en-IN" dirty="0"/>
              <a:t>Plot of most frequent words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CD0228-A134-4E38-A70A-FEE93E5FD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666" y="1023470"/>
            <a:ext cx="8229892" cy="52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8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340962" y="2168000"/>
            <a:ext cx="11360800" cy="445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Need for Auto-tagging of online content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Collection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Preprocessing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Preparation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Topic extraction using Latent Dirichlet Allocation(LDA)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Algorithm Selection and Implementation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Results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Reference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340962" y="463626"/>
            <a:ext cx="72388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5600" b="1" u="sng" dirty="0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Content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40C2-E8F8-4CA8-AC87-CF1B46FB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Bell MT" panose="02020503060305020303" pitchFamily="18" charset="0"/>
              </a:rPr>
              <a:t>TFIDF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FDF0-33AB-4146-ABAC-DFD76EE6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 our model , the text comprises of the head line and body text of the article content.</a:t>
            </a:r>
          </a:p>
          <a:p>
            <a:r>
              <a:rPr lang="en-IN" dirty="0"/>
              <a:t>Machine learning models only take numbers as input </a:t>
            </a:r>
          </a:p>
          <a:p>
            <a:r>
              <a:rPr lang="en-US" dirty="0"/>
              <a:t>Hence, to convert our articles from text to numbers, we opted for the TF-IDF method over simply counting the number of appearances of each unique word in each article.</a:t>
            </a:r>
          </a:p>
          <a:p>
            <a:r>
              <a:rPr lang="en-US" dirty="0"/>
              <a:t>TF-IDF assigns scores to each word, based on how common /uncommon they are in a specific article.</a:t>
            </a:r>
          </a:p>
          <a:p>
            <a:r>
              <a:rPr lang="en-IN" dirty="0"/>
              <a:t>In order to create the TF-IDF matrix, the limits of the percentage of frequency of words need to be assigned first.</a:t>
            </a:r>
          </a:p>
        </p:txBody>
      </p:sp>
    </p:spTree>
    <p:extLst>
      <p:ext uri="{BB962C8B-B14F-4D97-AF65-F5344CB8AC3E}">
        <p14:creationId xmlns:p14="http://schemas.microsoft.com/office/powerpoint/2010/main" val="2340810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B1D-5D0D-440D-8322-ACA724A57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94" y="103074"/>
            <a:ext cx="10515600" cy="1325563"/>
          </a:xfrm>
        </p:spPr>
        <p:txBody>
          <a:bodyPr/>
          <a:lstStyle/>
          <a:p>
            <a:r>
              <a:rPr lang="en-IN" dirty="0"/>
              <a:t>KEYWORDS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8143BC-DC00-4698-BC00-7A6C7330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826" y="1428637"/>
            <a:ext cx="5608480" cy="29399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5C386-E336-4DDF-AA69-BAE709841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20" y="993602"/>
            <a:ext cx="2162175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D00F4-4BEC-4130-ACBB-9CFE9623B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6158"/>
            <a:ext cx="12192000" cy="1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5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-343808" y="631115"/>
            <a:ext cx="5328763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  <a:t>Topic extraction </a:t>
            </a:r>
            <a:br>
              <a:rPr lang="en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  <a:t>using LDA</a:t>
            </a:r>
            <a:endParaRPr dirty="0">
              <a:solidFill>
                <a:schemeClr val="tx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460956" y="886101"/>
            <a:ext cx="8433432" cy="56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To assign labels to the data now we’ll use tf-idf matrix for topic modeling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r"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Using the LDA Algorithm for topic modelling 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r">
              <a:buClr>
                <a:srgbClr val="000000"/>
              </a:buClr>
              <a:buFont typeface="Nunito Sans"/>
              <a:buChar char="●"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found 20 topics  which will be used to obtain labels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l="14781" t="46293" r="10261" b="6694"/>
          <a:stretch/>
        </p:blipFill>
        <p:spPr>
          <a:xfrm>
            <a:off x="3549445" y="3087209"/>
            <a:ext cx="7619894" cy="31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317278" y="1497879"/>
            <a:ext cx="2681561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  <a:t>Using Gensim</a:t>
            </a:r>
            <a:r>
              <a:rPr lang="en" dirty="0">
                <a:solidFill>
                  <a:schemeClr val="tx1"/>
                </a:solidFill>
              </a:rPr>
              <a:t> :-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l="23266" t="32537" r="11506"/>
          <a:stretch/>
        </p:blipFill>
        <p:spPr>
          <a:xfrm>
            <a:off x="3443447" y="181898"/>
            <a:ext cx="5887366" cy="288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4">
            <a:alphaModFix/>
          </a:blip>
          <a:srcRect l="16300" t="60802" r="48898" b="19074"/>
          <a:stretch/>
        </p:blipFill>
        <p:spPr>
          <a:xfrm>
            <a:off x="169305" y="4139381"/>
            <a:ext cx="4242732" cy="19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5">
            <a:alphaModFix/>
          </a:blip>
          <a:srcRect l="23100" t="49912" r="22325"/>
          <a:stretch/>
        </p:blipFill>
        <p:spPr>
          <a:xfrm>
            <a:off x="7561006" y="3196002"/>
            <a:ext cx="4060723" cy="34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Caveat"/>
                <a:ea typeface="Caveat"/>
                <a:cs typeface="Caveat"/>
                <a:sym typeface="Caveat"/>
              </a:rPr>
              <a:t>Using SkLearn</a:t>
            </a:r>
            <a:r>
              <a:rPr lang="en" dirty="0"/>
              <a:t> :-</a:t>
            </a:r>
            <a:endParaRPr dirty="0"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l="14914" t="16065" r="6586"/>
          <a:stretch/>
        </p:blipFill>
        <p:spPr>
          <a:xfrm>
            <a:off x="1112834" y="1458467"/>
            <a:ext cx="8981413" cy="539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u="sng" dirty="0">
                <a:latin typeface="Caveat"/>
                <a:ea typeface="Caveat"/>
                <a:cs typeface="Caveat"/>
                <a:sym typeface="Caveat"/>
              </a:rPr>
              <a:t>Levens</a:t>
            </a:r>
            <a:r>
              <a:rPr lang="en-IN" u="sng" dirty="0">
                <a:latin typeface="Caveat"/>
                <a:ea typeface="Caveat"/>
                <a:cs typeface="Caveat"/>
                <a:sym typeface="Caveat"/>
              </a:rPr>
              <a:t>h</a:t>
            </a:r>
            <a:r>
              <a:rPr lang="en" u="sng" dirty="0">
                <a:latin typeface="Caveat"/>
                <a:ea typeface="Caveat"/>
                <a:cs typeface="Caveat"/>
                <a:sym typeface="Caveat"/>
              </a:rPr>
              <a:t>tein</a:t>
            </a:r>
            <a:r>
              <a:rPr lang="en" dirty="0">
                <a:latin typeface="Caveat"/>
                <a:ea typeface="Caveat"/>
                <a:cs typeface="Caveat"/>
                <a:sym typeface="Caveat"/>
              </a:rPr>
              <a:t> ? </a:t>
            </a:r>
            <a:r>
              <a:rPr lang="en" b="0" dirty="0">
                <a:latin typeface="Caveat"/>
                <a:ea typeface="Caveat"/>
                <a:cs typeface="Caveat"/>
                <a:sym typeface="Caveat"/>
              </a:rPr>
              <a:t>A new metric</a:t>
            </a:r>
            <a:endParaRPr b="0" dirty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l="23210" t="38578" r="7566" b="40031"/>
          <a:stretch/>
        </p:blipFill>
        <p:spPr>
          <a:xfrm>
            <a:off x="810234" y="1737167"/>
            <a:ext cx="10642333" cy="208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/>
          <p:nvPr/>
        </p:nvSpPr>
        <p:spPr>
          <a:xfrm>
            <a:off x="678067" y="3935033"/>
            <a:ext cx="9518400" cy="1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Deletion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>
              <a:buSzPts val="1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Insertion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>
              <a:buSzPts val="1400"/>
              <a:buFont typeface="Source Code Pro"/>
              <a:buAutoNum type="arabicPeriod"/>
            </a:pPr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Match / Mismatch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4164900" y="4098067"/>
            <a:ext cx="7727200" cy="2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</a:pP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Eg:</a:t>
            </a:r>
            <a:endParaRPr sz="2400"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02237" indent="-457189">
              <a:lnSpc>
                <a:spcPct val="115000"/>
              </a:lnSpc>
              <a:spcBef>
                <a:spcPts val="800"/>
              </a:spcBef>
              <a:buClr>
                <a:srgbClr val="222222"/>
              </a:buClr>
              <a:buSzPts val="1800"/>
              <a:buAutoNum type="arabicPeriod"/>
            </a:pP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itten &gt; </a:t>
            </a: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itten (substitution of "s" for "k")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02237" indent="-457189">
              <a:lnSpc>
                <a:spcPct val="115000"/>
              </a:lnSpc>
              <a:buClr>
                <a:srgbClr val="222222"/>
              </a:buClr>
              <a:buSzPts val="1800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sitt</a:t>
            </a: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e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 &gt; sitt</a:t>
            </a: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n (substitution of "i" for "e")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02237" indent="-457189">
              <a:lnSpc>
                <a:spcPct val="115000"/>
              </a:lnSpc>
              <a:buClr>
                <a:srgbClr val="222222"/>
              </a:buClr>
              <a:buSzPts val="1800"/>
              <a:buAutoNum type="arabicPeriod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sittin &gt; sittin</a:t>
            </a:r>
            <a:r>
              <a:rPr lang="en" sz="2400" b="1">
                <a:solidFill>
                  <a:srgbClr val="222222"/>
                </a:solidFill>
                <a:highlight>
                  <a:srgbClr val="FFFFFF"/>
                </a:highlight>
              </a:rPr>
              <a:t>g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 (insertion of "g" at the end).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 l="25303" t="33251" r="21269" b="6555"/>
          <a:stretch/>
        </p:blipFill>
        <p:spPr>
          <a:xfrm>
            <a:off x="264935" y="216834"/>
            <a:ext cx="6130900" cy="388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 rotWithShape="1">
          <a:blip r:embed="rId4">
            <a:alphaModFix/>
          </a:blip>
          <a:srcRect l="25049" t="33125" r="10868" b="9024"/>
          <a:stretch/>
        </p:blipFill>
        <p:spPr>
          <a:xfrm>
            <a:off x="4181434" y="2826201"/>
            <a:ext cx="7651199" cy="388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Algorithm selection</a:t>
            </a:r>
            <a:r>
              <a:rPr lang="en" b="0">
                <a:latin typeface="Arial"/>
                <a:ea typeface="Arial"/>
                <a:cs typeface="Arial"/>
                <a:sym typeface="Arial"/>
              </a:rPr>
              <a:t> :-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Best three of them proved to be-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219170">
              <a:buClr>
                <a:srgbClr val="000000"/>
              </a:buClr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Multinomial NB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219170">
              <a:buClr>
                <a:srgbClr val="000000"/>
              </a:buClr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 Nearest Neighbor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219170">
              <a:buClr>
                <a:srgbClr val="000000"/>
              </a:buClr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Random Forest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219170">
              <a:buClr>
                <a:srgbClr val="000000"/>
              </a:buClr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Neural Network (MLP)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KNN and Random Forest require dimensionality reduction technique applied to high dimensional data before training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Evaluation metrics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4" name="Google Shape;254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F1 Score :- Harmonic mean of two metrics Precision and Recall.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	F1= 2*( Precision*Recall) / ( Precision+Recall)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spcBef>
                <a:spcPts val="2133"/>
              </a:spcBef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Where Precision measures how well the model avoids assigning wrong keywords to an article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And Recall  measures how well the model assigns keywords correctly to an article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Confusion Matrix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415600" y="168000"/>
            <a:ext cx="11360800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Results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3">
            <a:alphaModFix/>
          </a:blip>
          <a:srcRect l="14465" t="16733" r="28225" b="1520"/>
          <a:stretch/>
        </p:blipFill>
        <p:spPr>
          <a:xfrm>
            <a:off x="415600" y="1823188"/>
            <a:ext cx="5799467" cy="452448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 txBox="1"/>
          <p:nvPr/>
        </p:nvSpPr>
        <p:spPr>
          <a:xfrm>
            <a:off x="578900" y="1236000"/>
            <a:ext cx="5998800" cy="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Multinomial NB :-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4">
            <a:alphaModFix/>
          </a:blip>
          <a:srcRect l="24595" t="31972" r="35255"/>
          <a:stretch/>
        </p:blipFill>
        <p:spPr>
          <a:xfrm>
            <a:off x="6882533" y="1236002"/>
            <a:ext cx="4612768" cy="487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661407" y="824393"/>
            <a:ext cx="11360800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 u="sng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  <a:t>Objective of   the presentation</a:t>
            </a:r>
            <a:r>
              <a:rPr lang="en" sz="4000" dirty="0">
                <a:solidFill>
                  <a:schemeClr val="tx1"/>
                </a:solidFill>
                <a:latin typeface="Caveat"/>
                <a:ea typeface="Caveat"/>
                <a:cs typeface="Caveat"/>
                <a:sym typeface="Caveat"/>
              </a:rPr>
              <a:t>:Why auto-tagging online content? </a:t>
            </a:r>
            <a:r>
              <a:rPr lang="en" sz="4000" dirty="0">
                <a:solidFill>
                  <a:schemeClr val="tx1"/>
                </a:solidFill>
              </a:rPr>
              <a:t> 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92580" y="2197195"/>
            <a:ext cx="9396993" cy="29844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>
              <a:spcBef>
                <a:spcPts val="2133"/>
              </a:spcBef>
              <a:buClr>
                <a:srgbClr val="000000"/>
              </a:buClr>
              <a:buFont typeface="Nunito Sans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For content marketers and decision makers</a:t>
            </a:r>
            <a:endParaRPr sz="24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Unstructured large Data scattered across platforms</a:t>
            </a:r>
            <a:endParaRPr sz="24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Manually tagging online content is problematic</a:t>
            </a:r>
            <a:endParaRPr sz="24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>
              <a:buClr>
                <a:srgbClr val="000000"/>
              </a:buClr>
              <a:buFont typeface="Nunito Sans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For proper content marketing management </a:t>
            </a:r>
            <a:endParaRPr sz="2400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>
            <a:spLocks noGrp="1"/>
          </p:cNvSpPr>
          <p:nvPr>
            <p:ph type="title"/>
          </p:nvPr>
        </p:nvSpPr>
        <p:spPr>
          <a:xfrm>
            <a:off x="415600" y="163033"/>
            <a:ext cx="11360800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Results(contd.)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68" name="Google Shape;268;p43"/>
          <p:cNvGrpSpPr/>
          <p:nvPr/>
        </p:nvGrpSpPr>
        <p:grpSpPr>
          <a:xfrm>
            <a:off x="344955" y="1198151"/>
            <a:ext cx="5904608" cy="5241559"/>
            <a:chOff x="4474618" y="964992"/>
            <a:chExt cx="4499092" cy="3969274"/>
          </a:xfrm>
        </p:grpSpPr>
        <p:pic>
          <p:nvPicPr>
            <p:cNvPr id="269" name="Google Shape;269;p43"/>
            <p:cNvPicPr preferRelativeResize="0"/>
            <p:nvPr/>
          </p:nvPicPr>
          <p:blipFill rotWithShape="1">
            <a:blip r:embed="rId3">
              <a:alphaModFix/>
            </a:blip>
            <a:srcRect l="9100" t="17115" r="28010"/>
            <a:stretch/>
          </p:blipFill>
          <p:spPr>
            <a:xfrm>
              <a:off x="4474618" y="1306134"/>
              <a:ext cx="4499092" cy="3628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43"/>
            <p:cNvSpPr txBox="1"/>
            <p:nvPr/>
          </p:nvSpPr>
          <p:spPr>
            <a:xfrm>
              <a:off x="4774753" y="964992"/>
              <a:ext cx="2923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latin typeface="Source Code Pro"/>
                  <a:ea typeface="Source Code Pro"/>
                  <a:cs typeface="Source Code Pro"/>
                  <a:sym typeface="Source Code Pro"/>
                </a:rPr>
                <a:t>Random Forest :-</a:t>
              </a:r>
              <a:endParaRPr sz="24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271" name="Google Shape;271;p43"/>
          <p:cNvPicPr preferRelativeResize="0"/>
          <p:nvPr/>
        </p:nvPicPr>
        <p:blipFill rotWithShape="1">
          <a:blip r:embed="rId4">
            <a:alphaModFix/>
          </a:blip>
          <a:srcRect l="24943" t="32240" r="32598"/>
          <a:stretch/>
        </p:blipFill>
        <p:spPr>
          <a:xfrm>
            <a:off x="6600000" y="1391235"/>
            <a:ext cx="5176397" cy="485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/>
        </p:nvSpPr>
        <p:spPr>
          <a:xfrm>
            <a:off x="771633" y="639533"/>
            <a:ext cx="4926800" cy="7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K Nearest Neighbours :-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r>
              <a:rPr lang="en" sz="2400">
                <a:latin typeface="Source Code Pro"/>
                <a:ea typeface="Source Code Pro"/>
                <a:cs typeface="Source Code Pro"/>
                <a:sym typeface="Source Code Pro"/>
              </a:rPr>
              <a:t>(k=15)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 rotWithShape="1">
          <a:blip r:embed="rId3">
            <a:alphaModFix/>
          </a:blip>
          <a:srcRect l="14600" t="17213" r="28742" b="697"/>
          <a:stretch/>
        </p:blipFill>
        <p:spPr>
          <a:xfrm>
            <a:off x="351067" y="1562038"/>
            <a:ext cx="6278933" cy="5295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 rotWithShape="1">
          <a:blip r:embed="rId4">
            <a:alphaModFix/>
          </a:blip>
          <a:srcRect l="23680" t="32890" r="32014"/>
          <a:stretch/>
        </p:blipFill>
        <p:spPr>
          <a:xfrm>
            <a:off x="6957167" y="1232801"/>
            <a:ext cx="5106299" cy="539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458751" y="0"/>
            <a:ext cx="11360800" cy="96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Caveat"/>
                <a:ea typeface="Caveat"/>
                <a:cs typeface="Caveat"/>
                <a:sym typeface="Caveat"/>
              </a:rPr>
              <a:t>Elbow plot for the selection of k</a:t>
            </a:r>
            <a:r>
              <a:rPr lang="en"/>
              <a:t> :-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l="14254" t="16656" r="24621" b="4029"/>
          <a:stretch/>
        </p:blipFill>
        <p:spPr>
          <a:xfrm>
            <a:off x="330500" y="1156567"/>
            <a:ext cx="11617301" cy="570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Run time Dilemma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0" name="Google Shape;290;p46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97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 sz="2667" b="1" dirty="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Computing the algorithms ‘run time’ (i.e.,time taken to fit the model):</a:t>
            </a:r>
            <a:endParaRPr sz="2667" b="1" dirty="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474121">
              <a:spcBef>
                <a:spcPts val="1600"/>
              </a:spcBef>
              <a:buClr>
                <a:srgbClr val="0D0D0D"/>
              </a:buClr>
              <a:buSzPts val="2000"/>
              <a:buFont typeface="Nunito Sans"/>
              <a:buChar char="●"/>
            </a:pP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:is the fastest, taking only </a:t>
            </a: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0.184 s 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to run on a test  set of 10,000 articles</a:t>
            </a:r>
            <a:endParaRPr sz="2667" dirty="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474121">
              <a:buClr>
                <a:srgbClr val="0D0D0D"/>
              </a:buClr>
              <a:buSzPts val="2000"/>
              <a:buFont typeface="Nunito Sans"/>
              <a:buChar char="●"/>
            </a:pP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Random Forest  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takes </a:t>
            </a: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5.612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 and</a:t>
            </a:r>
            <a:endParaRPr sz="2667" dirty="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474121">
              <a:buClr>
                <a:srgbClr val="0D0D0D"/>
              </a:buClr>
              <a:buSzPts val="2000"/>
              <a:buFont typeface="Nunito Sans"/>
              <a:buChar char="●"/>
            </a:pP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NN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takes </a:t>
            </a:r>
            <a:r>
              <a:rPr lang="en" sz="2667" b="1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14.668s</a:t>
            </a:r>
            <a:r>
              <a:rPr lang="en" sz="2667" dirty="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 on the same data.</a:t>
            </a:r>
            <a:endParaRPr sz="2667" dirty="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F2BC-4283-4E23-9E74-82BAB135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References </a:t>
            </a:r>
            <a:r>
              <a:rPr lang="en-IN" b="1" dirty="0"/>
              <a:t>:-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8554-A4F3-43F6-85A5-AAFA332C2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IN" dirty="0">
                <a:hlinkClick r:id="rId2"/>
              </a:rPr>
              <a:t>Datasets taken from :</a:t>
            </a:r>
          </a:p>
          <a:p>
            <a:r>
              <a:rPr lang="en-IN" dirty="0">
                <a:hlinkClick r:id="rId2"/>
              </a:rPr>
              <a:t>https://www.cnet.com/news/</a:t>
            </a:r>
            <a:endParaRPr lang="en-IN" dirty="0"/>
          </a:p>
          <a:p>
            <a:r>
              <a:rPr lang="en-IN" dirty="0">
                <a:hlinkClick r:id="rId3"/>
              </a:rPr>
              <a:t>https://www.hindustantimes.com/india-news/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4"/>
              </a:rPr>
              <a:t>https://radimrehurek.com/gensim/intro.html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5"/>
              </a:rPr>
              <a:t>https://scikitlearn.org/stable/modules/generated/sklearn.decomposition.LatentDirichletAllocation.html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729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DD9F-C14B-4871-B72A-E217B550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567" y="2895000"/>
            <a:ext cx="4008916" cy="1068000"/>
          </a:xfrm>
        </p:spPr>
        <p:txBody>
          <a:bodyPr/>
          <a:lstStyle/>
          <a:p>
            <a:r>
              <a:rPr lang="en-IN" b="1" dirty="0"/>
              <a:t>THANK YOU  !!!</a:t>
            </a:r>
          </a:p>
        </p:txBody>
      </p:sp>
    </p:spTree>
    <p:extLst>
      <p:ext uri="{BB962C8B-B14F-4D97-AF65-F5344CB8AC3E}">
        <p14:creationId xmlns:p14="http://schemas.microsoft.com/office/powerpoint/2010/main" val="307910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224367"/>
            <a:ext cx="11360800" cy="123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u="sng">
                <a:latin typeface="Caveat"/>
                <a:ea typeface="Caveat"/>
                <a:cs typeface="Caveat"/>
                <a:sym typeface="Caveat"/>
              </a:rPr>
              <a:t>workflow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31367" y="1553367"/>
            <a:ext cx="2561200" cy="95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DATA PARSING</a:t>
            </a:r>
            <a:endParaRPr sz="2400"/>
          </a:p>
        </p:txBody>
      </p:sp>
      <p:sp>
        <p:nvSpPr>
          <p:cNvPr id="76" name="Google Shape;76;p16"/>
          <p:cNvSpPr/>
          <p:nvPr/>
        </p:nvSpPr>
        <p:spPr>
          <a:xfrm>
            <a:off x="3734733" y="1553200"/>
            <a:ext cx="3156400" cy="95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DATA PREPROCESSING</a:t>
            </a:r>
            <a:endParaRPr sz="2400"/>
          </a:p>
        </p:txBody>
      </p:sp>
      <p:sp>
        <p:nvSpPr>
          <p:cNvPr id="77" name="Google Shape;77;p16"/>
          <p:cNvSpPr/>
          <p:nvPr/>
        </p:nvSpPr>
        <p:spPr>
          <a:xfrm>
            <a:off x="7552033" y="1553367"/>
            <a:ext cx="4478400" cy="95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533"/>
              <a:t>KEYWORDS GENERATION</a:t>
            </a:r>
            <a:endParaRPr sz="2533"/>
          </a:p>
        </p:txBody>
      </p:sp>
      <p:sp>
        <p:nvSpPr>
          <p:cNvPr id="78" name="Google Shape;78;p16"/>
          <p:cNvSpPr/>
          <p:nvPr/>
        </p:nvSpPr>
        <p:spPr>
          <a:xfrm>
            <a:off x="7551933" y="3379400"/>
            <a:ext cx="4478400" cy="95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LDA (To assign labels)</a:t>
            </a:r>
            <a:endParaRPr sz="2400"/>
          </a:p>
        </p:txBody>
      </p:sp>
      <p:sp>
        <p:nvSpPr>
          <p:cNvPr id="79" name="Google Shape;79;p16"/>
          <p:cNvSpPr/>
          <p:nvPr/>
        </p:nvSpPr>
        <p:spPr>
          <a:xfrm>
            <a:off x="7552033" y="5205433"/>
            <a:ext cx="4445200" cy="95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         CLASSIFICATION</a:t>
            </a:r>
            <a:endParaRPr sz="2400"/>
          </a:p>
        </p:txBody>
      </p:sp>
      <p:cxnSp>
        <p:nvCxnSpPr>
          <p:cNvPr id="80" name="Google Shape;80;p16"/>
          <p:cNvCxnSpPr>
            <a:stCxn id="75" idx="3"/>
            <a:endCxn id="76" idx="1"/>
          </p:cNvCxnSpPr>
          <p:nvPr/>
        </p:nvCxnSpPr>
        <p:spPr>
          <a:xfrm>
            <a:off x="2792567" y="2032567"/>
            <a:ext cx="94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6"/>
          <p:cNvCxnSpPr>
            <a:stCxn id="76" idx="3"/>
            <a:endCxn id="77" idx="1"/>
          </p:cNvCxnSpPr>
          <p:nvPr/>
        </p:nvCxnSpPr>
        <p:spPr>
          <a:xfrm>
            <a:off x="6891133" y="2032400"/>
            <a:ext cx="66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6"/>
          <p:cNvCxnSpPr>
            <a:stCxn id="77" idx="2"/>
            <a:endCxn id="78" idx="0"/>
          </p:cNvCxnSpPr>
          <p:nvPr/>
        </p:nvCxnSpPr>
        <p:spPr>
          <a:xfrm>
            <a:off x="9791233" y="2511767"/>
            <a:ext cx="0" cy="8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stCxn id="78" idx="2"/>
            <a:endCxn id="79" idx="0"/>
          </p:cNvCxnSpPr>
          <p:nvPr/>
        </p:nvCxnSpPr>
        <p:spPr>
          <a:xfrm flipH="1">
            <a:off x="9774733" y="4337800"/>
            <a:ext cx="16400" cy="8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15600" y="225233"/>
            <a:ext cx="11360800" cy="106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latin typeface="Caveat"/>
                <a:ea typeface="Caveat"/>
                <a:cs typeface="Caveat"/>
                <a:sym typeface="Caveat"/>
              </a:rPr>
              <a:t>Data Collection</a:t>
            </a:r>
            <a:r>
              <a:rPr lang="en"/>
              <a:t> - </a:t>
            </a:r>
            <a:r>
              <a:rPr lang="en" b="0">
                <a:latin typeface="Comic Sans MS"/>
                <a:ea typeface="Comic Sans MS"/>
                <a:cs typeface="Comic Sans MS"/>
                <a:sym typeface="Comic Sans MS"/>
              </a:rPr>
              <a:t>URL parsing</a:t>
            </a:r>
            <a:endParaRPr b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l="25349" t="32793" r="12029" b="10792"/>
          <a:stretch/>
        </p:blipFill>
        <p:spPr>
          <a:xfrm>
            <a:off x="2053913" y="1293233"/>
            <a:ext cx="8752768" cy="4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l="25036" t="31516" r="12342" b="12071"/>
          <a:stretch/>
        </p:blipFill>
        <p:spPr>
          <a:xfrm>
            <a:off x="1" y="1"/>
            <a:ext cx="7010799" cy="355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l="24588" t="31973" r="11329" b="15774"/>
          <a:stretch/>
        </p:blipFill>
        <p:spPr>
          <a:xfrm>
            <a:off x="4120600" y="2989152"/>
            <a:ext cx="7745899" cy="355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25267" t="32158" r="39174" b="7495"/>
          <a:stretch/>
        </p:blipFill>
        <p:spPr>
          <a:xfrm>
            <a:off x="0" y="1544618"/>
            <a:ext cx="4857135" cy="298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014732" y="3807504"/>
            <a:ext cx="6494800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title,text,date,keywords,summary,url=process(list(set(lol)))</a:t>
            </a:r>
            <a:endParaRPr sz="2400" dirty="0"/>
          </a:p>
        </p:txBody>
      </p:sp>
      <p:sp>
        <p:nvSpPr>
          <p:cNvPr id="103" name="Google Shape;103;p19"/>
          <p:cNvSpPr txBox="1"/>
          <p:nvPr/>
        </p:nvSpPr>
        <p:spPr>
          <a:xfrm>
            <a:off x="4190800" y="5410304"/>
            <a:ext cx="8001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data=pd.DataFrame({"description":title,"text":text,"date":date,"keywords":keywords,"summary":summary,"url":url})</a:t>
            </a:r>
            <a:endParaRPr sz="2400" dirty="0"/>
          </a:p>
        </p:txBody>
      </p:sp>
      <p:cxnSp>
        <p:nvCxnSpPr>
          <p:cNvPr id="104" name="Google Shape;104;p19"/>
          <p:cNvCxnSpPr>
            <a:stCxn id="102" idx="2"/>
          </p:cNvCxnSpPr>
          <p:nvPr/>
        </p:nvCxnSpPr>
        <p:spPr>
          <a:xfrm>
            <a:off x="8262132" y="4272304"/>
            <a:ext cx="2400" cy="11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l="24973" t="30743" r="12670"/>
          <a:stretch/>
        </p:blipFill>
        <p:spPr>
          <a:xfrm>
            <a:off x="6096000" y="461087"/>
            <a:ext cx="5190832" cy="298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C5FF2-5C5A-42F4-B80D-C7D5B8168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 b="1" u="sng" dirty="0"/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3D6A5-1854-4BF2-9B57-3111CEB7F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9421" y="1825625"/>
            <a:ext cx="8513157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236099-3D6A-4B17-9F74-38384C905003}"/>
              </a:ext>
            </a:extLst>
          </p:cNvPr>
          <p:cNvSpPr/>
          <p:nvPr/>
        </p:nvSpPr>
        <p:spPr>
          <a:xfrm>
            <a:off x="3972448" y="9052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resulting dataset contains information about the </a:t>
            </a:r>
            <a:r>
              <a:rPr lang="en-US" b="1" dirty="0">
                <a:solidFill>
                  <a:schemeClr val="accent6"/>
                </a:solidFill>
              </a:rPr>
              <a:t>article’s Content</a:t>
            </a:r>
            <a:r>
              <a:rPr lang="en-US" dirty="0"/>
              <a:t>, its </a:t>
            </a:r>
            <a:r>
              <a:rPr lang="en-US" b="1" dirty="0">
                <a:solidFill>
                  <a:schemeClr val="accent6"/>
                </a:solidFill>
              </a:rPr>
              <a:t>Title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6"/>
                </a:solidFill>
              </a:rPr>
              <a:t>Date</a:t>
            </a:r>
            <a:r>
              <a:rPr lang="en-US" dirty="0"/>
              <a:t> it was made and its </a:t>
            </a:r>
            <a:r>
              <a:rPr lang="en-US" b="1" dirty="0">
                <a:solidFill>
                  <a:schemeClr val="accent6"/>
                </a:solidFill>
              </a:rPr>
              <a:t>Keywords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928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DA6E-3A6F-47D6-A51F-FC02BAD9B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en-US" u="sng" dirty="0"/>
              <a:t>Keyword Extraction from Articles using NLP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2231F-96E1-4B24-9FE8-3221588CF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research &amp; news articles</a:t>
            </a:r>
            <a:r>
              <a:rPr lang="en-US" b="1" dirty="0">
                <a:solidFill>
                  <a:srgbClr val="FF0000"/>
                </a:solidFill>
              </a:rPr>
              <a:t>, keywords </a:t>
            </a:r>
            <a:r>
              <a:rPr lang="en-US" dirty="0"/>
              <a:t>form an important component  since they provide a concise representation of the article’s content</a:t>
            </a:r>
          </a:p>
          <a:p>
            <a:r>
              <a:rPr lang="en-US" dirty="0"/>
              <a:t>Keywords also help to categorize the article into the relevant subject or discipline. </a:t>
            </a:r>
          </a:p>
          <a:p>
            <a:r>
              <a:rPr lang="en-US" dirty="0">
                <a:solidFill>
                  <a:srgbClr val="FF0000"/>
                </a:solidFill>
              </a:rPr>
              <a:t>Conventional approaches </a:t>
            </a:r>
            <a:r>
              <a:rPr lang="en-US" dirty="0"/>
              <a:t>of extracting keywords involve manual assignment of keywords based on the article content and the authors’ judgment. </a:t>
            </a:r>
          </a:p>
          <a:p>
            <a:r>
              <a:rPr lang="en-US" dirty="0"/>
              <a:t>This involves a lot of time &amp; effort and also may not be accurate in terms of selecting the appropriate keywords. </a:t>
            </a:r>
          </a:p>
          <a:p>
            <a:r>
              <a:rPr lang="en-US" dirty="0"/>
              <a:t>With the emergence of Natural Language Processing (</a:t>
            </a:r>
            <a:r>
              <a:rPr lang="en-US" b="1" dirty="0">
                <a:solidFill>
                  <a:srgbClr val="FF0000"/>
                </a:solidFill>
              </a:rPr>
              <a:t>NLP</a:t>
            </a:r>
            <a:r>
              <a:rPr lang="en-US" dirty="0"/>
              <a:t>), keyword extraction has evolved into being effective as well as efficient.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377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3603</TotalTime>
  <Words>1134</Words>
  <Application>Microsoft Office PowerPoint</Application>
  <PresentationFormat>Widescreen</PresentationFormat>
  <Paragraphs>172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Bell MT</vt:lpstr>
      <vt:lpstr>Calibri</vt:lpstr>
      <vt:lpstr>Calibri Light</vt:lpstr>
      <vt:lpstr>Caveat</vt:lpstr>
      <vt:lpstr>Comic Sans MS</vt:lpstr>
      <vt:lpstr>Nunito Sans</vt:lpstr>
      <vt:lpstr>Oswald</vt:lpstr>
      <vt:lpstr>Source Code Pro</vt:lpstr>
      <vt:lpstr>Office Theme</vt:lpstr>
      <vt:lpstr>Auto-tagging online content  for content market efficiency</vt:lpstr>
      <vt:lpstr>PowerPoint Presentation</vt:lpstr>
      <vt:lpstr>Objective of   the presentation:Why auto-tagging online content?  </vt:lpstr>
      <vt:lpstr>workflow</vt:lpstr>
      <vt:lpstr>Data Collection - URL parsing</vt:lpstr>
      <vt:lpstr>PowerPoint Presentation</vt:lpstr>
      <vt:lpstr>PowerPoint Presentation</vt:lpstr>
      <vt:lpstr>Dataset</vt:lpstr>
      <vt:lpstr>Keyword Extraction from Articles using NLP</vt:lpstr>
      <vt:lpstr>WORK FLOW</vt:lpstr>
      <vt:lpstr>Preliminary text exploration</vt:lpstr>
      <vt:lpstr>PowerPoint Presentation</vt:lpstr>
      <vt:lpstr>PRE-PROCESSING</vt:lpstr>
      <vt:lpstr>NOISE Removal</vt:lpstr>
      <vt:lpstr>Normalization</vt:lpstr>
      <vt:lpstr>WORD CLOUD</vt:lpstr>
      <vt:lpstr>Text preparation</vt:lpstr>
      <vt:lpstr>Creating a vector of word counts</vt:lpstr>
      <vt:lpstr>Plot of most frequent words</vt:lpstr>
      <vt:lpstr>TFIDF</vt:lpstr>
      <vt:lpstr>KEYWORDS</vt:lpstr>
      <vt:lpstr>Topic extraction  using LDA</vt:lpstr>
      <vt:lpstr>Using Gensim :-</vt:lpstr>
      <vt:lpstr>Using SkLearn :-</vt:lpstr>
      <vt:lpstr>Levenshtein ? A new metric</vt:lpstr>
      <vt:lpstr>PowerPoint Presentation</vt:lpstr>
      <vt:lpstr>Algorithm selection :-</vt:lpstr>
      <vt:lpstr>Evaluation metrics</vt:lpstr>
      <vt:lpstr>Results </vt:lpstr>
      <vt:lpstr>Results(contd.) </vt:lpstr>
      <vt:lpstr>PowerPoint Presentation</vt:lpstr>
      <vt:lpstr>Elbow plot for the selection of k :-</vt:lpstr>
      <vt:lpstr>Run time Dilemma</vt:lpstr>
      <vt:lpstr>References :-</vt:lpstr>
      <vt:lpstr>THANK YOU 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annu</dc:creator>
  <cp:lastModifiedBy>ankit annu</cp:lastModifiedBy>
  <cp:revision>65</cp:revision>
  <dcterms:created xsi:type="dcterms:W3CDTF">2019-08-16T08:55:05Z</dcterms:created>
  <dcterms:modified xsi:type="dcterms:W3CDTF">2019-08-30T09:40:59Z</dcterms:modified>
</cp:coreProperties>
</file>